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9"/>
  </p:notesMasterIdLst>
  <p:sldIdLst>
    <p:sldId id="256" r:id="rId2"/>
    <p:sldId id="309" r:id="rId3"/>
    <p:sldId id="267" r:id="rId4"/>
    <p:sldId id="347" r:id="rId5"/>
    <p:sldId id="345" r:id="rId6"/>
    <p:sldId id="352" r:id="rId7"/>
    <p:sldId id="359" r:id="rId8"/>
    <p:sldId id="350" r:id="rId9"/>
    <p:sldId id="351" r:id="rId10"/>
    <p:sldId id="358" r:id="rId11"/>
    <p:sldId id="357" r:id="rId12"/>
    <p:sldId id="348" r:id="rId13"/>
    <p:sldId id="346" r:id="rId14"/>
    <p:sldId id="355" r:id="rId15"/>
    <p:sldId id="349" r:id="rId16"/>
    <p:sldId id="356" r:id="rId17"/>
    <p:sldId id="35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9976F-82E8-4DF1-A702-A0977ED31F71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66596-6D53-4727-AEED-09D7EB4F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2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66596-6D53-4727-AEED-09D7EB4F72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37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E04C62-D9C8-4CFE-9EC2-275AD2514CAF}" type="datetime1">
              <a:rPr lang="en-US" smtClean="0"/>
              <a:t>2/6/2020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09CE-4052-4597-A795-B24CBE94A140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63D3-A660-4836-8415-E941981E4956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A664-2A0D-400F-BEC9-8B8E10EE3C47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2670B8-0A8A-49F0-B7BC-DEB53A18A71D}" type="datetime1">
              <a:rPr lang="en-US" smtClean="0"/>
              <a:t>2/6/2020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2EDA-52F6-4467-AF97-9BCD0B6E42E9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081F-FF74-4C19-9996-16A20110179A}" type="datetime1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EBE-176C-407F-8BFF-DE56C739387C}" type="datetime1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0451-EFB7-435F-AF59-CFBD514F6ECE}" type="datetime1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AF48-6EAA-402E-823D-19E967C00BB7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3BBC-B60D-4496-B683-C57C3841D6EA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13040D3-7C04-40DB-ACE8-D33A746A2150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tarilaw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tarilaw.com/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tarilaw.com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tarilaw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7010399" cy="1676400"/>
          </a:xfrm>
        </p:spPr>
        <p:txBody>
          <a:bodyPr>
            <a:noAutofit/>
          </a:bodyPr>
          <a:lstStyle/>
          <a:p>
            <a:pPr algn="ctr"/>
            <a:r>
              <a:rPr lang="en-US" sz="4800" b="1" cap="none" dirty="0" smtClean="0">
                <a:solidFill>
                  <a:srgbClr val="FFFFCC"/>
                </a:solidFill>
              </a:rPr>
              <a:t>The duty to </a:t>
            </a:r>
            <a:r>
              <a:rPr lang="en-US" sz="4800" b="1" i="1" u="sng" cap="none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</a:t>
            </a:r>
            <a:r>
              <a:rPr lang="en-US" sz="4800" b="1" cap="none" dirty="0" smtClean="0">
                <a:solidFill>
                  <a:srgbClr val="FFFFCC"/>
                </a:solidFill>
              </a:rPr>
              <a:t> maintenance </a:t>
            </a:r>
            <a:r>
              <a:rPr lang="en-US" sz="4800" b="1" cap="none" dirty="0">
                <a:solidFill>
                  <a:srgbClr val="FFFFCC"/>
                </a:solidFill>
              </a:rPr>
              <a:t>and </a:t>
            </a:r>
            <a:r>
              <a:rPr lang="en-US" sz="4800" b="1" cap="none" dirty="0" smtClean="0">
                <a:solidFill>
                  <a:srgbClr val="FFFFCC"/>
                </a:solidFill>
              </a:rPr>
              <a:t>cure—</a:t>
            </a:r>
            <a:endParaRPr lang="en-US" sz="4800" b="1" cap="none" dirty="0">
              <a:solidFill>
                <a:srgbClr val="FFFFCC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400800" y="6431280"/>
            <a:ext cx="3352800" cy="274320"/>
          </a:xfrm>
        </p:spPr>
        <p:txBody>
          <a:bodyPr/>
          <a:lstStyle/>
          <a:p>
            <a:r>
              <a:rPr lang="en-US" sz="1600" dirty="0" smtClean="0">
                <a:hlinkClick r:id="rId3"/>
              </a:rPr>
              <a:t>NotariLaw.com</a:t>
            </a:r>
            <a:r>
              <a:rPr lang="en-US" sz="1600" dirty="0" smtClean="0"/>
              <a:t>  </a:t>
            </a:r>
            <a:endParaRPr lang="en-US" sz="1600" dirty="0" smtClean="0"/>
          </a:p>
        </p:txBody>
      </p:sp>
      <p:pic>
        <p:nvPicPr>
          <p:cNvPr id="1026" name="Picture 2" descr="Brown Rope on a Pulley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99" r="2207" b="26658"/>
          <a:stretch/>
        </p:blipFill>
        <p:spPr bwMode="auto">
          <a:xfrm>
            <a:off x="152400" y="1867662"/>
            <a:ext cx="6705600" cy="483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7010400" y="152400"/>
            <a:ext cx="1981200" cy="563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cap="none" dirty="0" smtClean="0">
                <a:solidFill>
                  <a:srgbClr val="FFFFCC"/>
                </a:solidFill>
              </a:rPr>
              <a:t>beyond the </a:t>
            </a:r>
            <a:r>
              <a:rPr lang="en-US" sz="2800" b="1" i="1" u="sng" cap="none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payment</a:t>
            </a:r>
            <a:r>
              <a:rPr lang="en-US" sz="2800" b="1" cap="none" dirty="0" smtClean="0">
                <a:solidFill>
                  <a:srgbClr val="FFFFCC"/>
                </a:solidFill>
              </a:rPr>
              <a:t> of benefits to the actual provision of medical care and services.</a:t>
            </a:r>
            <a:endParaRPr lang="en-US" sz="2800" b="1" cap="none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CM experienced flu-like symptoms on board.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Notified his </a:t>
            </a:r>
            <a:r>
              <a:rPr lang="en-US" sz="3600" dirty="0">
                <a:solidFill>
                  <a:schemeClr val="tx1"/>
                </a:solidFill>
              </a:rPr>
              <a:t>superior </a:t>
            </a:r>
            <a:r>
              <a:rPr lang="en-US" sz="3600" dirty="0" smtClean="0">
                <a:solidFill>
                  <a:schemeClr val="tx1"/>
                </a:solidFill>
              </a:rPr>
              <a:t>and home office.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The company failed </a:t>
            </a:r>
            <a:r>
              <a:rPr lang="en-US" sz="3600" dirty="0">
                <a:solidFill>
                  <a:schemeClr val="tx1"/>
                </a:solidFill>
              </a:rPr>
              <a:t>to relieve him of his duties or provide any medical </a:t>
            </a:r>
            <a:r>
              <a:rPr lang="en-US" sz="3600" dirty="0" smtClean="0">
                <a:solidFill>
                  <a:schemeClr val="tx1"/>
                </a:solidFill>
              </a:rPr>
              <a:t>assistance on board.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No medical </a:t>
            </a:r>
            <a:r>
              <a:rPr lang="en-US" sz="3600" dirty="0">
                <a:solidFill>
                  <a:schemeClr val="tx1"/>
                </a:solidFill>
              </a:rPr>
              <a:t>personnel available upon the </a:t>
            </a:r>
            <a:r>
              <a:rPr lang="en-US" sz="3600" dirty="0" smtClean="0">
                <a:solidFill>
                  <a:schemeClr val="tx1"/>
                </a:solidFill>
              </a:rPr>
              <a:t>vessel’s arrival in port 3 days later.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CM drove </a:t>
            </a:r>
            <a:r>
              <a:rPr lang="en-US" sz="3600" dirty="0">
                <a:solidFill>
                  <a:schemeClr val="tx1"/>
                </a:solidFill>
              </a:rPr>
              <a:t>himself </a:t>
            </a:r>
            <a:r>
              <a:rPr lang="en-US" sz="3600" dirty="0" smtClean="0">
                <a:solidFill>
                  <a:schemeClr val="tx1"/>
                </a:solidFill>
              </a:rPr>
              <a:t>to the hospital.</a:t>
            </a:r>
          </a:p>
        </p:txBody>
      </p:sp>
    </p:spTree>
    <p:extLst>
      <p:ext uri="{BB962C8B-B14F-4D97-AF65-F5344CB8AC3E}">
        <p14:creationId xmlns:p14="http://schemas.microsoft.com/office/powerpoint/2010/main" val="322509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Turned </a:t>
            </a:r>
            <a:r>
              <a:rPr lang="en-US" sz="3600" dirty="0">
                <a:solidFill>
                  <a:schemeClr val="tx1"/>
                </a:solidFill>
              </a:rPr>
              <a:t>out to be congestive heart </a:t>
            </a:r>
            <a:r>
              <a:rPr lang="en-US" sz="3600" dirty="0" smtClean="0">
                <a:solidFill>
                  <a:schemeClr val="tx1"/>
                </a:solidFill>
              </a:rPr>
              <a:t>failure.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The company paid M&amp;C when it learned the CM was hospitalized.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CM was still allowed to seek punitive damages for the </a:t>
            </a:r>
            <a:r>
              <a:rPr lang="en-US" sz="3600" dirty="0">
                <a:solidFill>
                  <a:schemeClr val="tx1"/>
                </a:solidFill>
              </a:rPr>
              <a:t>failure to timely provide </a:t>
            </a:r>
            <a:r>
              <a:rPr lang="en-US" sz="3600" dirty="0" smtClean="0">
                <a:solidFill>
                  <a:schemeClr val="tx1"/>
                </a:solidFill>
              </a:rPr>
              <a:t>cure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on board</a:t>
            </a:r>
          </a:p>
          <a:p>
            <a:pPr lvl="1"/>
            <a:r>
              <a:rPr lang="en-US" sz="3400" dirty="0" smtClean="0">
                <a:solidFill>
                  <a:schemeClr val="tx1"/>
                </a:solidFill>
              </a:rPr>
              <a:t>payment </a:t>
            </a:r>
            <a:r>
              <a:rPr lang="en-US" sz="3400" dirty="0">
                <a:solidFill>
                  <a:schemeClr val="tx1"/>
                </a:solidFill>
              </a:rPr>
              <a:t>of maintenance and cure </a:t>
            </a:r>
            <a:r>
              <a:rPr lang="en-US" sz="3400" dirty="0" smtClean="0">
                <a:solidFill>
                  <a:schemeClr val="tx1"/>
                </a:solidFill>
              </a:rPr>
              <a:t>notwithstanding.</a:t>
            </a:r>
          </a:p>
        </p:txBody>
      </p:sp>
    </p:spTree>
    <p:extLst>
      <p:ext uri="{BB962C8B-B14F-4D97-AF65-F5344CB8AC3E}">
        <p14:creationId xmlns:p14="http://schemas.microsoft.com/office/powerpoint/2010/main" val="33674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839200" cy="50292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chemeClr val="tx1"/>
                </a:solidFill>
              </a:rPr>
              <a:t>M&amp;C includes the duty to provide medical care </a:t>
            </a:r>
            <a:r>
              <a:rPr lang="en-US" sz="3500" u="sng" dirty="0">
                <a:solidFill>
                  <a:schemeClr val="tx1"/>
                </a:solidFill>
              </a:rPr>
              <a:t>aboard the vessel</a:t>
            </a:r>
            <a:r>
              <a:rPr lang="en-US" sz="3500" dirty="0">
                <a:solidFill>
                  <a:schemeClr val="tx1"/>
                </a:solidFill>
              </a:rPr>
              <a:t> and upon arrival in port—not just limited to </a:t>
            </a:r>
            <a:r>
              <a:rPr lang="en-US" sz="3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payment</a:t>
            </a:r>
            <a:r>
              <a:rPr lang="en-US" sz="3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>
                <a:solidFill>
                  <a:schemeClr val="tx1"/>
                </a:solidFill>
              </a:rPr>
              <a:t>of </a:t>
            </a:r>
            <a:r>
              <a:rPr lang="en-US" sz="3500" dirty="0" smtClean="0">
                <a:solidFill>
                  <a:schemeClr val="tx1"/>
                </a:solidFill>
              </a:rPr>
              <a:t>benefits.  </a:t>
            </a:r>
          </a:p>
          <a:p>
            <a:r>
              <a:rPr lang="en-US" sz="3400" dirty="0" smtClean="0">
                <a:solidFill>
                  <a:schemeClr val="tx1"/>
                </a:solidFill>
              </a:rPr>
              <a:t>More </a:t>
            </a:r>
            <a:r>
              <a:rPr lang="en-US" sz="3400" dirty="0">
                <a:solidFill>
                  <a:schemeClr val="tx1"/>
                </a:solidFill>
              </a:rPr>
              <a:t>than just a financial </a:t>
            </a:r>
            <a:r>
              <a:rPr lang="en-US" sz="3400" dirty="0" smtClean="0">
                <a:solidFill>
                  <a:schemeClr val="tx1"/>
                </a:solidFill>
              </a:rPr>
              <a:t>obligation.</a:t>
            </a:r>
          </a:p>
          <a:p>
            <a:r>
              <a:rPr lang="en-US" sz="3400" dirty="0" smtClean="0">
                <a:solidFill>
                  <a:schemeClr val="tx1"/>
                </a:solidFill>
              </a:rPr>
              <a:t>Almost paternalistic duty to care for ill or injured crew.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4800" cap="none" dirty="0" smtClean="0"/>
              <a:t>Satterfield v. Harvey Gulf</a:t>
            </a:r>
            <a:endParaRPr lang="en-US" sz="4800" cap="none" dirty="0"/>
          </a:p>
        </p:txBody>
      </p:sp>
    </p:spTree>
    <p:extLst>
      <p:ext uri="{BB962C8B-B14F-4D97-AF65-F5344CB8AC3E}">
        <p14:creationId xmlns:p14="http://schemas.microsoft.com/office/powerpoint/2010/main" val="292997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105400"/>
          </a:xfrm>
        </p:spPr>
        <p:txBody>
          <a:bodyPr>
            <a:normAutofit/>
          </a:bodyPr>
          <a:lstStyle/>
          <a:p>
            <a:r>
              <a:rPr lang="en-US" sz="3500" i="1" dirty="0" smtClean="0">
                <a:solidFill>
                  <a:schemeClr val="tx1"/>
                </a:solidFill>
              </a:rPr>
              <a:t>Broad</a:t>
            </a:r>
            <a:r>
              <a:rPr lang="en-US" sz="3500" dirty="0" smtClean="0">
                <a:solidFill>
                  <a:schemeClr val="tx1"/>
                </a:solidFill>
              </a:rPr>
              <a:t> view of M&amp;C action.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Not limited to a failure to pay benefits.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Includes failure to timely supply medical care on board.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Raising this claim under </a:t>
            </a:r>
            <a:r>
              <a:rPr lang="en-US" sz="3500" dirty="0">
                <a:solidFill>
                  <a:schemeClr val="tx1"/>
                </a:solidFill>
              </a:rPr>
              <a:t>principles of </a:t>
            </a:r>
            <a:r>
              <a:rPr lang="en-US" sz="3500" dirty="0" smtClean="0">
                <a:solidFill>
                  <a:schemeClr val="tx1"/>
                </a:solidFill>
              </a:rPr>
              <a:t>M&amp;C makes </a:t>
            </a:r>
            <a:r>
              <a:rPr lang="en-US" sz="3500" dirty="0">
                <a:solidFill>
                  <a:schemeClr val="tx1"/>
                </a:solidFill>
              </a:rPr>
              <a:t>punitive </a:t>
            </a:r>
            <a:r>
              <a:rPr lang="en-US" sz="3500" dirty="0" smtClean="0">
                <a:solidFill>
                  <a:schemeClr val="tx1"/>
                </a:solidFill>
              </a:rPr>
              <a:t>damages available if willful and wanton.</a:t>
            </a:r>
          </a:p>
          <a:p>
            <a:pPr lvl="1"/>
            <a:r>
              <a:rPr lang="en-US" sz="3300" dirty="0" smtClean="0">
                <a:solidFill>
                  <a:schemeClr val="tx1"/>
                </a:solidFill>
              </a:rPr>
              <a:t> (and attorneys’ fees).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4800" cap="none" dirty="0" smtClean="0"/>
              <a:t>Satterfield v. Harvey Gulf</a:t>
            </a:r>
            <a:endParaRPr lang="en-US" sz="4800" cap="none" dirty="0"/>
          </a:p>
        </p:txBody>
      </p:sp>
    </p:spTree>
    <p:extLst>
      <p:ext uri="{BB962C8B-B14F-4D97-AF65-F5344CB8AC3E}">
        <p14:creationId xmlns:p14="http://schemas.microsoft.com/office/powerpoint/2010/main" val="184469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087880"/>
            <a:ext cx="6705600" cy="1645920"/>
          </a:xfrm>
        </p:spPr>
        <p:txBody>
          <a:bodyPr/>
          <a:lstStyle/>
          <a:p>
            <a:pPr algn="ctr"/>
            <a:r>
              <a:rPr lang="en-US" i="1" cap="none" dirty="0" smtClean="0"/>
              <a:t>Fairley v. ART Catering, </a:t>
            </a:r>
            <a:r>
              <a:rPr lang="en-US" i="1" cap="none" dirty="0"/>
              <a:t>Inc.</a:t>
            </a:r>
            <a:r>
              <a:rPr lang="en-US" cap="none" dirty="0"/>
              <a:t>,</a:t>
            </a:r>
            <a:r>
              <a:rPr lang="en-US" i="1" cap="none" dirty="0"/>
              <a:t> </a:t>
            </a:r>
            <a:br>
              <a:rPr lang="en-US" i="1" cap="none" dirty="0"/>
            </a:br>
            <a:r>
              <a:rPr lang="en-US" i="1" cap="none" dirty="0"/>
              <a:t>2018 WL </a:t>
            </a:r>
            <a:r>
              <a:rPr lang="en-US" i="1" cap="none" dirty="0" smtClean="0"/>
              <a:t>2100614</a:t>
            </a:r>
            <a:br>
              <a:rPr lang="en-US" i="1" cap="none" dirty="0" smtClean="0"/>
            </a:br>
            <a:r>
              <a:rPr lang="en-US" i="1" cap="none" dirty="0" smtClean="0"/>
              <a:t>(E.D</a:t>
            </a:r>
            <a:r>
              <a:rPr lang="en-US" i="1" cap="none" dirty="0"/>
              <a:t>. La</a:t>
            </a:r>
            <a:r>
              <a:rPr lang="en-US" i="1" cap="none" dirty="0" smtClean="0"/>
              <a:t>. March 7, 2018).</a:t>
            </a:r>
            <a:endParaRPr lang="en-US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400800" y="6431280"/>
            <a:ext cx="3352800" cy="274320"/>
          </a:xfrm>
        </p:spPr>
        <p:txBody>
          <a:bodyPr/>
          <a:lstStyle/>
          <a:p>
            <a:r>
              <a:rPr lang="en-US" sz="1600" dirty="0" smtClean="0">
                <a:hlinkClick r:id="rId2"/>
              </a:rPr>
              <a:t>NotariLaw.com</a:t>
            </a:r>
            <a:r>
              <a:rPr lang="en-US" sz="1600" dirty="0" smtClean="0"/>
              <a:t> 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305331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Diabetic CM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On the last day on the vessel, CM presented </a:t>
            </a:r>
            <a:r>
              <a:rPr lang="en-US" sz="3600" dirty="0">
                <a:solidFill>
                  <a:schemeClr val="tx1"/>
                </a:solidFill>
              </a:rPr>
              <a:t>at the </a:t>
            </a:r>
            <a:r>
              <a:rPr lang="en-US" sz="3600" dirty="0" smtClean="0">
                <a:solidFill>
                  <a:schemeClr val="tx1"/>
                </a:solidFill>
              </a:rPr>
              <a:t>ER </a:t>
            </a:r>
            <a:r>
              <a:rPr lang="en-US" sz="3600" dirty="0">
                <a:solidFill>
                  <a:schemeClr val="tx1"/>
                </a:solidFill>
              </a:rPr>
              <a:t>with irregular heartbeat and labored </a:t>
            </a:r>
            <a:r>
              <a:rPr lang="en-US" sz="3600" dirty="0" smtClean="0">
                <a:solidFill>
                  <a:schemeClr val="tx1"/>
                </a:solidFill>
              </a:rPr>
              <a:t>breathing.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Diagnosed </a:t>
            </a:r>
            <a:r>
              <a:rPr lang="en-US" sz="3600" dirty="0">
                <a:solidFill>
                  <a:schemeClr val="tx1"/>
                </a:solidFill>
              </a:rPr>
              <a:t>with right foot gangrene, </a:t>
            </a:r>
            <a:r>
              <a:rPr lang="en-US" sz="3600" dirty="0" smtClean="0">
                <a:solidFill>
                  <a:schemeClr val="tx1"/>
                </a:solidFill>
              </a:rPr>
              <a:t>cellulitis, </a:t>
            </a:r>
            <a:r>
              <a:rPr lang="en-US" sz="3600" dirty="0">
                <a:solidFill>
                  <a:schemeClr val="tx1"/>
                </a:solidFill>
              </a:rPr>
              <a:t>and sepsis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Remained hospitalized in grave condition for 2 weeks, until his death.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PR sought punitive damages and attorneys’ fees as a cure </a:t>
            </a:r>
            <a:r>
              <a:rPr lang="en-US" sz="3600" dirty="0">
                <a:solidFill>
                  <a:schemeClr val="tx1"/>
                </a:solidFill>
              </a:rPr>
              <a:t>claim premised on </a:t>
            </a:r>
            <a:r>
              <a:rPr lang="en-US" sz="3600" dirty="0" smtClean="0">
                <a:solidFill>
                  <a:schemeClr val="tx1"/>
                </a:solidFill>
              </a:rPr>
              <a:t>the failure </a:t>
            </a:r>
            <a:r>
              <a:rPr lang="en-US" sz="3600" dirty="0">
                <a:solidFill>
                  <a:schemeClr val="tx1"/>
                </a:solidFill>
              </a:rPr>
              <a:t>to provide prompt medical </a:t>
            </a:r>
            <a:r>
              <a:rPr lang="en-US" sz="3600" dirty="0" smtClean="0">
                <a:solidFill>
                  <a:schemeClr val="tx1"/>
                </a:solidFill>
              </a:rPr>
              <a:t>care once the CM became </a:t>
            </a:r>
            <a:r>
              <a:rPr lang="en-US" sz="3600" dirty="0">
                <a:solidFill>
                  <a:schemeClr val="tx1"/>
                </a:solidFill>
              </a:rPr>
              <a:t>ill </a:t>
            </a:r>
            <a:r>
              <a:rPr lang="en-US" sz="3600" dirty="0" smtClean="0">
                <a:solidFill>
                  <a:schemeClr val="tx1"/>
                </a:solidFill>
              </a:rPr>
              <a:t>on board.</a:t>
            </a:r>
          </a:p>
        </p:txBody>
      </p:sp>
    </p:spTree>
    <p:extLst>
      <p:ext uri="{BB962C8B-B14F-4D97-AF65-F5344CB8AC3E}">
        <p14:creationId xmlns:p14="http://schemas.microsoft.com/office/powerpoint/2010/main" val="184642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1054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chemeClr val="tx1"/>
                </a:solidFill>
              </a:rPr>
              <a:t>The </a:t>
            </a:r>
            <a:r>
              <a:rPr lang="en-US" sz="3500" dirty="0">
                <a:solidFill>
                  <a:schemeClr val="tx1"/>
                </a:solidFill>
              </a:rPr>
              <a:t>synthesis of Gaspard and Atlantic Sounding opens the door to a potential claim for punitive damages when the employer fails to provide medical care to a seaman while aboard the vessel</a:t>
            </a:r>
            <a:r>
              <a:rPr lang="en-US" sz="3500" dirty="0" smtClean="0">
                <a:solidFill>
                  <a:schemeClr val="tx1"/>
                </a:solidFill>
              </a:rPr>
              <a:t>.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4800" cap="none" dirty="0"/>
              <a:t>Fairley v. ART </a:t>
            </a:r>
            <a:r>
              <a:rPr lang="en-US" sz="4800" cap="none" dirty="0" smtClean="0"/>
              <a:t>Catering</a:t>
            </a:r>
            <a:endParaRPr lang="en-US" sz="4800" cap="none" dirty="0"/>
          </a:p>
        </p:txBody>
      </p:sp>
    </p:spTree>
    <p:extLst>
      <p:ext uri="{BB962C8B-B14F-4D97-AF65-F5344CB8AC3E}">
        <p14:creationId xmlns:p14="http://schemas.microsoft.com/office/powerpoint/2010/main" val="182687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>
                <a:solidFill>
                  <a:schemeClr val="tx1"/>
                </a:solidFill>
              </a:rPr>
              <a:t>When </a:t>
            </a:r>
            <a:r>
              <a:rPr lang="en-US" sz="3500" dirty="0">
                <a:solidFill>
                  <a:schemeClr val="tx1"/>
                </a:solidFill>
              </a:rPr>
              <a:t>the failure to provide cure is </a:t>
            </a:r>
            <a:r>
              <a:rPr lang="en-US" sz="3500" dirty="0" smtClean="0">
                <a:solidFill>
                  <a:schemeClr val="tx1"/>
                </a:solidFill>
              </a:rPr>
              <a:t>unreasonable, (negligence) </a:t>
            </a:r>
            <a:r>
              <a:rPr lang="en-US" sz="3500" dirty="0">
                <a:solidFill>
                  <a:schemeClr val="tx1"/>
                </a:solidFill>
              </a:rPr>
              <a:t>full tort damages are available.</a:t>
            </a:r>
          </a:p>
          <a:p>
            <a:r>
              <a:rPr lang="en-US" sz="3500" dirty="0">
                <a:solidFill>
                  <a:schemeClr val="tx1"/>
                </a:solidFill>
              </a:rPr>
              <a:t>Where the failure to provide cure rises beyond negligence, to callousness, reasonable attorneys’ fees may be recovered.</a:t>
            </a:r>
          </a:p>
          <a:p>
            <a:r>
              <a:rPr lang="en-US" sz="3500" dirty="0">
                <a:solidFill>
                  <a:schemeClr val="tx1"/>
                </a:solidFill>
              </a:rPr>
              <a:t>In addition, punitive damages are available for the willful and wanton disregard of the maintenance and cure obligation</a:t>
            </a:r>
            <a:r>
              <a:rPr lang="en-US" sz="3500" dirty="0" smtClean="0">
                <a:solidFill>
                  <a:schemeClr val="tx1"/>
                </a:solidFill>
              </a:rPr>
              <a:t>.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4800" cap="none" dirty="0" smtClean="0"/>
              <a:t>ESCALATING SCALE</a:t>
            </a:r>
            <a:br>
              <a:rPr lang="en-US" sz="4800" cap="none" dirty="0" smtClean="0"/>
            </a:br>
            <a:r>
              <a:rPr lang="en-US" sz="4800" cap="none" dirty="0" smtClean="0"/>
              <a:t>OF LIABILITY</a:t>
            </a:r>
            <a:endParaRPr lang="en-US" sz="4800" cap="none" dirty="0"/>
          </a:p>
        </p:txBody>
      </p:sp>
    </p:spTree>
    <p:extLst>
      <p:ext uri="{BB962C8B-B14F-4D97-AF65-F5344CB8AC3E}">
        <p14:creationId xmlns:p14="http://schemas.microsoft.com/office/powerpoint/2010/main" val="33857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sz="4800" cap="none" dirty="0" smtClean="0"/>
              <a:t>Maintenance and cure</a:t>
            </a:r>
            <a:endParaRPr lang="en-US" sz="4800" cap="non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676400"/>
            <a:ext cx="88392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dirty="0" smtClean="0">
                <a:solidFill>
                  <a:schemeClr val="tx1"/>
                </a:solidFill>
              </a:rPr>
              <a:t>Obligation </a:t>
            </a:r>
            <a:r>
              <a:rPr lang="en-US" sz="3500" dirty="0">
                <a:solidFill>
                  <a:schemeClr val="tx1"/>
                </a:solidFill>
              </a:rPr>
              <a:t>to </a:t>
            </a:r>
            <a:r>
              <a:rPr lang="en-US" sz="3500" dirty="0" smtClean="0">
                <a:solidFill>
                  <a:schemeClr val="tx1"/>
                </a:solidFill>
              </a:rPr>
              <a:t>“provide </a:t>
            </a:r>
            <a:r>
              <a:rPr lang="en-US" sz="3500" dirty="0">
                <a:solidFill>
                  <a:schemeClr val="tx1"/>
                </a:solidFill>
              </a:rPr>
              <a:t>food, lodging, and medical services to a seaman injured while serving the ship.”  </a:t>
            </a:r>
            <a:r>
              <a:rPr lang="en-US" sz="3500" i="1" dirty="0">
                <a:solidFill>
                  <a:schemeClr val="tx1"/>
                </a:solidFill>
              </a:rPr>
              <a:t>Lewis v. Lewis &amp; Clark Marine, Inc.</a:t>
            </a:r>
            <a:r>
              <a:rPr lang="en-US" sz="3500" dirty="0">
                <a:solidFill>
                  <a:schemeClr val="tx1"/>
                </a:solidFill>
              </a:rPr>
              <a:t>, 531 U.S. 438, 441 (2001</a:t>
            </a:r>
            <a:r>
              <a:rPr lang="en-US" sz="3500" dirty="0" smtClean="0">
                <a:solidFill>
                  <a:schemeClr val="tx1"/>
                </a:solidFill>
              </a:rPr>
              <a:t>).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Cases may refer </a:t>
            </a:r>
            <a:r>
              <a:rPr lang="en-US" sz="3500" dirty="0">
                <a:solidFill>
                  <a:schemeClr val="tx1"/>
                </a:solidFill>
              </a:rPr>
              <a:t>to the </a:t>
            </a:r>
            <a:r>
              <a:rPr lang="en-US" sz="3500" dirty="0" smtClean="0">
                <a:solidFill>
                  <a:schemeClr val="tx1"/>
                </a:solidFill>
              </a:rPr>
              <a:t>“failure </a:t>
            </a:r>
            <a:r>
              <a:rPr lang="en-US" sz="3500" dirty="0">
                <a:solidFill>
                  <a:schemeClr val="tx1"/>
                </a:solidFill>
              </a:rPr>
              <a:t>to </a:t>
            </a:r>
            <a:r>
              <a:rPr lang="en-US" sz="3500" dirty="0" smtClean="0">
                <a:solidFill>
                  <a:schemeClr val="tx1"/>
                </a:solidFill>
              </a:rPr>
              <a:t>pay” </a:t>
            </a:r>
            <a:r>
              <a:rPr lang="en-US" sz="3500" dirty="0">
                <a:solidFill>
                  <a:schemeClr val="tx1"/>
                </a:solidFill>
              </a:rPr>
              <a:t>M&amp;C or </a:t>
            </a:r>
            <a:r>
              <a:rPr lang="en-US" sz="3500" dirty="0" smtClean="0">
                <a:solidFill>
                  <a:schemeClr val="tx1"/>
                </a:solidFill>
              </a:rPr>
              <a:t>“failure </a:t>
            </a:r>
            <a:r>
              <a:rPr lang="en-US" sz="3500" dirty="0">
                <a:solidFill>
                  <a:schemeClr val="tx1"/>
                </a:solidFill>
              </a:rPr>
              <a:t>to </a:t>
            </a:r>
            <a:r>
              <a:rPr lang="en-US" sz="3500" dirty="0" smtClean="0">
                <a:solidFill>
                  <a:schemeClr val="tx1"/>
                </a:solidFill>
              </a:rPr>
              <a:t>reinstate benefits.”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That </a:t>
            </a:r>
            <a:r>
              <a:rPr lang="en-US" sz="3500" dirty="0">
                <a:solidFill>
                  <a:schemeClr val="tx1"/>
                </a:solidFill>
              </a:rPr>
              <a:t>view is too </a:t>
            </a:r>
            <a:r>
              <a:rPr lang="en-US" sz="3500" dirty="0" smtClean="0">
                <a:solidFill>
                  <a:schemeClr val="tx1"/>
                </a:solidFill>
              </a:rPr>
              <a:t>narrow.</a:t>
            </a:r>
            <a:endParaRPr lang="en-US" sz="3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5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1054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chemeClr val="tx1"/>
                </a:solidFill>
              </a:rPr>
              <a:t>not </a:t>
            </a:r>
            <a:r>
              <a:rPr lang="en-US" sz="3500" dirty="0">
                <a:solidFill>
                  <a:schemeClr val="tx1"/>
                </a:solidFill>
              </a:rPr>
              <a:t>only the obligation to </a:t>
            </a:r>
            <a:r>
              <a:rPr lang="en-US" sz="3500" dirty="0" smtClean="0">
                <a:solidFill>
                  <a:schemeClr val="tx1"/>
                </a:solidFill>
              </a:rPr>
              <a:t>pay </a:t>
            </a:r>
            <a:r>
              <a:rPr lang="en-US" sz="3500" dirty="0">
                <a:solidFill>
                  <a:schemeClr val="tx1"/>
                </a:solidFill>
              </a:rPr>
              <a:t>a subsistence allowance and to pay for medical expenses </a:t>
            </a:r>
            <a:r>
              <a:rPr lang="en-US" sz="3500" dirty="0" smtClean="0">
                <a:solidFill>
                  <a:schemeClr val="tx1"/>
                </a:solidFill>
              </a:rPr>
              <a:t>incurred, </a:t>
            </a:r>
          </a:p>
          <a:p>
            <a:pPr lvl="1"/>
            <a:r>
              <a:rPr lang="en-US" sz="3500" dirty="0" smtClean="0">
                <a:solidFill>
                  <a:schemeClr val="tx1"/>
                </a:solidFill>
              </a:rPr>
              <a:t>but </a:t>
            </a:r>
            <a:r>
              <a:rPr lang="en-US" sz="3500" dirty="0">
                <a:solidFill>
                  <a:schemeClr val="tx1"/>
                </a:solidFill>
              </a:rPr>
              <a:t>to take </a:t>
            </a:r>
            <a:r>
              <a:rPr lang="en-US" sz="3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reasonable steps</a:t>
            </a:r>
            <a:r>
              <a:rPr lang="en-US" sz="3500" dirty="0">
                <a:solidFill>
                  <a:schemeClr val="tx1"/>
                </a:solidFill>
              </a:rPr>
              <a:t> to ensure that the seaman, when he is injured or becomes ill, receives proper care and </a:t>
            </a:r>
            <a:r>
              <a:rPr lang="en-US" sz="3500" dirty="0" smtClean="0">
                <a:solidFill>
                  <a:schemeClr val="tx1"/>
                </a:solidFill>
              </a:rPr>
              <a:t>treatment.                    </a:t>
            </a:r>
            <a:r>
              <a:rPr lang="en-US" sz="3500" i="1" dirty="0" smtClean="0">
                <a:solidFill>
                  <a:schemeClr val="tx1"/>
                </a:solidFill>
              </a:rPr>
              <a:t>Gaspard </a:t>
            </a:r>
            <a:r>
              <a:rPr lang="en-US" sz="3500" i="1" dirty="0">
                <a:solidFill>
                  <a:schemeClr val="tx1"/>
                </a:solidFill>
              </a:rPr>
              <a:t>v. Taylor Diving &amp; Salvage Co.</a:t>
            </a:r>
            <a:r>
              <a:rPr lang="en-US" sz="3500" dirty="0">
                <a:solidFill>
                  <a:schemeClr val="tx1"/>
                </a:solidFill>
              </a:rPr>
              <a:t>, 649 F.2d 372, 375 (5th Cir. 1981</a:t>
            </a:r>
            <a:r>
              <a:rPr lang="en-US" sz="3500" dirty="0" smtClean="0">
                <a:solidFill>
                  <a:schemeClr val="tx1"/>
                </a:solidFill>
              </a:rPr>
              <a:t>).</a:t>
            </a:r>
            <a:endParaRPr lang="en-US" sz="35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4400" cap="none" dirty="0" smtClean="0"/>
              <a:t>Maintenance and cure</a:t>
            </a:r>
            <a:endParaRPr lang="en-US" sz="4400" cap="none" dirty="0"/>
          </a:p>
        </p:txBody>
      </p:sp>
    </p:spTree>
    <p:extLst>
      <p:ext uri="{BB962C8B-B14F-4D97-AF65-F5344CB8AC3E}">
        <p14:creationId xmlns:p14="http://schemas.microsoft.com/office/powerpoint/2010/main" val="22673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The crew is dependent </a:t>
            </a:r>
            <a:r>
              <a:rPr lang="en-US" sz="3000" dirty="0">
                <a:solidFill>
                  <a:schemeClr val="tx1"/>
                </a:solidFill>
              </a:rPr>
              <a:t>on </a:t>
            </a:r>
            <a:r>
              <a:rPr lang="en-US" sz="3000" dirty="0" smtClean="0">
                <a:solidFill>
                  <a:schemeClr val="tx1"/>
                </a:solidFill>
              </a:rPr>
              <a:t>the </a:t>
            </a:r>
            <a:r>
              <a:rPr lang="en-US" sz="3000" dirty="0">
                <a:solidFill>
                  <a:schemeClr val="tx1"/>
                </a:solidFill>
              </a:rPr>
              <a:t>employer </a:t>
            </a:r>
            <a:r>
              <a:rPr lang="en-US" sz="3000" dirty="0" smtClean="0">
                <a:solidFill>
                  <a:schemeClr val="tx1"/>
                </a:solidFill>
              </a:rPr>
              <a:t>to be provided with </a:t>
            </a:r>
            <a:r>
              <a:rPr lang="en-US" sz="3000" dirty="0">
                <a:solidFill>
                  <a:schemeClr val="tx1"/>
                </a:solidFill>
              </a:rPr>
              <a:t>timely and adequate </a:t>
            </a:r>
            <a:r>
              <a:rPr lang="en-US" sz="3000" dirty="0" smtClean="0">
                <a:solidFill>
                  <a:schemeClr val="tx1"/>
                </a:solidFill>
              </a:rPr>
              <a:t>cure.</a:t>
            </a:r>
            <a:endParaRPr lang="en-US" sz="3000" dirty="0">
              <a:solidFill>
                <a:schemeClr val="tx1"/>
              </a:solidFill>
            </a:endParaRPr>
          </a:p>
          <a:p>
            <a:r>
              <a:rPr lang="en-US" sz="3000" dirty="0" smtClean="0">
                <a:solidFill>
                  <a:schemeClr val="tx1"/>
                </a:solidFill>
              </a:rPr>
              <a:t>A cause of </a:t>
            </a:r>
            <a:r>
              <a:rPr lang="en-US" sz="3000" dirty="0" smtClean="0">
                <a:solidFill>
                  <a:schemeClr val="tx1"/>
                </a:solidFill>
              </a:rPr>
              <a:t>action for an employer’s breach of its </a:t>
            </a:r>
            <a:r>
              <a:rPr lang="en-US" sz="3000" dirty="0" smtClean="0">
                <a:solidFill>
                  <a:schemeClr val="tx1"/>
                </a:solidFill>
              </a:rPr>
              <a:t>maintenance and cure obligation </a:t>
            </a:r>
            <a:r>
              <a:rPr lang="en-US" sz="3000" dirty="0" smtClean="0">
                <a:solidFill>
                  <a:schemeClr val="tx1"/>
                </a:solidFill>
              </a:rPr>
              <a:t>is independent and cumulative </a:t>
            </a:r>
            <a:r>
              <a:rPr lang="en-US" sz="3000" dirty="0" smtClean="0">
                <a:solidFill>
                  <a:schemeClr val="tx1"/>
                </a:solidFill>
              </a:rPr>
              <a:t>from a Jones Act negligence </a:t>
            </a:r>
            <a:r>
              <a:rPr lang="en-US" sz="3000" dirty="0" smtClean="0">
                <a:solidFill>
                  <a:schemeClr val="tx1"/>
                </a:solidFill>
              </a:rPr>
              <a:t>claim</a:t>
            </a:r>
            <a:r>
              <a:rPr lang="en-US" sz="3000" dirty="0" smtClean="0">
                <a:solidFill>
                  <a:schemeClr val="tx1"/>
                </a:solidFill>
              </a:rPr>
              <a:t>.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endParaRPr lang="en-US" sz="3000" dirty="0" smtClean="0">
              <a:solidFill>
                <a:schemeClr val="tx1"/>
              </a:solidFill>
            </a:endParaRP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Duty to provide timely and proper </a:t>
            </a:r>
            <a:r>
              <a:rPr lang="en-US" sz="3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cure</a:t>
            </a:r>
            <a:r>
              <a:rPr lang="en-US" sz="3000" dirty="0" smtClean="0">
                <a:solidFill>
                  <a:schemeClr val="tx1"/>
                </a:solidFill>
              </a:rPr>
              <a:t> (M&amp;C) under </a:t>
            </a:r>
            <a:r>
              <a:rPr lang="en-US" sz="3000" dirty="0">
                <a:solidFill>
                  <a:schemeClr val="tx1"/>
                </a:solidFill>
              </a:rPr>
              <a:t>GML</a:t>
            </a:r>
            <a:r>
              <a:rPr lang="en-US" sz="30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The Jones Act supplements the M&amp;C remedy.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sz="4800" cap="none" dirty="0" smtClean="0"/>
              <a:t>Reviewing the basics</a:t>
            </a:r>
            <a:endParaRPr lang="en-US" sz="4800" cap="none" dirty="0"/>
          </a:p>
        </p:txBody>
      </p:sp>
    </p:spTree>
    <p:extLst>
      <p:ext uri="{BB962C8B-B14F-4D97-AF65-F5344CB8AC3E}">
        <p14:creationId xmlns:p14="http://schemas.microsoft.com/office/powerpoint/2010/main" val="393725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If unreasonable </a:t>
            </a:r>
            <a:r>
              <a:rPr lang="en-US" sz="3000" dirty="0">
                <a:solidFill>
                  <a:schemeClr val="tx1"/>
                </a:solidFill>
              </a:rPr>
              <a:t>failure to provide M&amp;C aggravates the </a:t>
            </a:r>
            <a:r>
              <a:rPr lang="en-US" sz="3000" dirty="0" smtClean="0">
                <a:solidFill>
                  <a:schemeClr val="tx1"/>
                </a:solidFill>
              </a:rPr>
              <a:t>seafarer’s </a:t>
            </a:r>
            <a:r>
              <a:rPr lang="en-US" sz="3000" dirty="0">
                <a:solidFill>
                  <a:schemeClr val="tx1"/>
                </a:solidFill>
              </a:rPr>
              <a:t>condition, the employer is liable not only for the increased medical expenses and maintenance, but also for the </a:t>
            </a:r>
            <a:r>
              <a:rPr lang="en-US" sz="3000" u="sng" dirty="0">
                <a:solidFill>
                  <a:schemeClr val="tx1"/>
                </a:solidFill>
              </a:rPr>
              <a:t>full tort damages </a:t>
            </a:r>
            <a:r>
              <a:rPr lang="en-US" sz="3000" dirty="0">
                <a:solidFill>
                  <a:schemeClr val="tx1"/>
                </a:solidFill>
              </a:rPr>
              <a:t>that result.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Therefore, there can be overlapping </a:t>
            </a:r>
            <a:r>
              <a:rPr lang="en-US" sz="3000" dirty="0">
                <a:solidFill>
                  <a:schemeClr val="tx1"/>
                </a:solidFill>
              </a:rPr>
              <a:t>causes of action.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full tort damages under Jones Act negligence </a:t>
            </a:r>
            <a:r>
              <a:rPr lang="en-US" sz="3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 M&amp;C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as long as there is no double recovery.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sz="4400" cap="none" dirty="0" smtClean="0"/>
              <a:t>Damages in addition to M&amp;C</a:t>
            </a:r>
            <a:endParaRPr lang="en-US" sz="4400" cap="none" dirty="0"/>
          </a:p>
        </p:txBody>
      </p:sp>
    </p:spTree>
    <p:extLst>
      <p:ext uri="{BB962C8B-B14F-4D97-AF65-F5344CB8AC3E}">
        <p14:creationId xmlns:p14="http://schemas.microsoft.com/office/powerpoint/2010/main" val="63282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105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500" dirty="0">
                <a:solidFill>
                  <a:schemeClr val="tx1"/>
                </a:solidFill>
              </a:rPr>
              <a:t>If the </a:t>
            </a:r>
            <a:r>
              <a:rPr lang="en-US" sz="3500" dirty="0" smtClean="0">
                <a:solidFill>
                  <a:schemeClr val="tx1"/>
                </a:solidFill>
              </a:rPr>
              <a:t>failure </a:t>
            </a:r>
            <a:r>
              <a:rPr lang="en-US" sz="3500" dirty="0">
                <a:solidFill>
                  <a:schemeClr val="tx1"/>
                </a:solidFill>
              </a:rPr>
              <a:t>to provide maintenance and </a:t>
            </a:r>
            <a:r>
              <a:rPr lang="en-US" sz="3500" dirty="0" smtClean="0">
                <a:solidFill>
                  <a:schemeClr val="tx1"/>
                </a:solidFill>
              </a:rPr>
              <a:t>cure has </a:t>
            </a:r>
            <a:r>
              <a:rPr lang="en-US" sz="3500" dirty="0">
                <a:solidFill>
                  <a:schemeClr val="tx1"/>
                </a:solidFill>
              </a:rPr>
              <a:t>been callous and recalcitrant</a:t>
            </a:r>
            <a:r>
              <a:rPr lang="en-US" sz="3500" dirty="0" smtClean="0">
                <a:solidFill>
                  <a:schemeClr val="tx1"/>
                </a:solidFill>
              </a:rPr>
              <a:t>, </a:t>
            </a:r>
            <a:r>
              <a:rPr lang="en-US" sz="3500" dirty="0">
                <a:solidFill>
                  <a:schemeClr val="tx1"/>
                </a:solidFill>
              </a:rPr>
              <a:t>reasonable </a:t>
            </a:r>
            <a:r>
              <a:rPr lang="en-US" sz="3500" dirty="0" smtClean="0">
                <a:solidFill>
                  <a:schemeClr val="tx1"/>
                </a:solidFill>
              </a:rPr>
              <a:t>attorneys’ </a:t>
            </a:r>
            <a:r>
              <a:rPr lang="en-US" sz="3500" dirty="0">
                <a:solidFill>
                  <a:schemeClr val="tx1"/>
                </a:solidFill>
              </a:rPr>
              <a:t>fees may also be </a:t>
            </a:r>
            <a:r>
              <a:rPr lang="en-US" sz="3500" dirty="0" smtClean="0">
                <a:solidFill>
                  <a:schemeClr val="tx1"/>
                </a:solidFill>
              </a:rPr>
              <a:t>recovered.  </a:t>
            </a:r>
            <a:r>
              <a:rPr lang="en-US" sz="3500" i="1" dirty="0" smtClean="0">
                <a:solidFill>
                  <a:schemeClr val="tx1"/>
                </a:solidFill>
              </a:rPr>
              <a:t>See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en-US" sz="3500" i="1" dirty="0" smtClean="0">
                <a:solidFill>
                  <a:schemeClr val="tx1"/>
                </a:solidFill>
              </a:rPr>
              <a:t>Vaughan </a:t>
            </a:r>
            <a:r>
              <a:rPr lang="en-US" sz="3500" i="1" dirty="0">
                <a:solidFill>
                  <a:schemeClr val="tx1"/>
                </a:solidFill>
              </a:rPr>
              <a:t>v. Atkinson</a:t>
            </a:r>
            <a:r>
              <a:rPr lang="en-US" sz="3500" dirty="0">
                <a:solidFill>
                  <a:schemeClr val="tx1"/>
                </a:solidFill>
              </a:rPr>
              <a:t>, 369 </a:t>
            </a:r>
            <a:r>
              <a:rPr lang="en-US" sz="3500" dirty="0" smtClean="0">
                <a:solidFill>
                  <a:schemeClr val="tx1"/>
                </a:solidFill>
              </a:rPr>
              <a:t>U.S. 527, 530-31 (1962).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4800" cap="none" dirty="0"/>
              <a:t>Vaughan v. Atkinson</a:t>
            </a:r>
            <a:endParaRPr lang="en-US" sz="4800" cap="none" dirty="0"/>
          </a:p>
        </p:txBody>
      </p:sp>
    </p:spTree>
    <p:extLst>
      <p:ext uri="{BB962C8B-B14F-4D97-AF65-F5344CB8AC3E}">
        <p14:creationId xmlns:p14="http://schemas.microsoft.com/office/powerpoint/2010/main" val="213905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1054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chemeClr val="tx1"/>
                </a:solidFill>
              </a:rPr>
              <a:t>Punitive </a:t>
            </a:r>
            <a:r>
              <a:rPr lang="en-US" sz="3500" dirty="0">
                <a:solidFill>
                  <a:schemeClr val="tx1"/>
                </a:solidFill>
              </a:rPr>
              <a:t>damages </a:t>
            </a:r>
            <a:r>
              <a:rPr lang="en-US" sz="3500" dirty="0" smtClean="0">
                <a:solidFill>
                  <a:schemeClr val="tx1"/>
                </a:solidFill>
              </a:rPr>
              <a:t>are available for willful </a:t>
            </a:r>
            <a:r>
              <a:rPr lang="en-US" sz="3500" dirty="0">
                <a:solidFill>
                  <a:schemeClr val="tx1"/>
                </a:solidFill>
              </a:rPr>
              <a:t>and </a:t>
            </a:r>
            <a:r>
              <a:rPr lang="en-US" sz="3500" dirty="0" smtClean="0">
                <a:solidFill>
                  <a:schemeClr val="tx1"/>
                </a:solidFill>
              </a:rPr>
              <a:t>wanton disregard of the M&amp;C</a:t>
            </a: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obligation.</a:t>
            </a:r>
            <a:r>
              <a:rPr lang="en-US" sz="3500" dirty="0" smtClean="0">
                <a:solidFill>
                  <a:schemeClr val="tx1"/>
                </a:solidFill>
              </a:rPr>
              <a:t>  </a:t>
            </a:r>
            <a:r>
              <a:rPr lang="en-US" sz="3500" dirty="0" smtClean="0">
                <a:solidFill>
                  <a:schemeClr val="tx1"/>
                </a:solidFill>
              </a:rPr>
              <a:t>                                          </a:t>
            </a:r>
            <a:r>
              <a:rPr lang="en-US" sz="3500" i="1" dirty="0" smtClean="0">
                <a:solidFill>
                  <a:schemeClr val="tx1"/>
                </a:solidFill>
              </a:rPr>
              <a:t>Atl. </a:t>
            </a:r>
            <a:r>
              <a:rPr lang="en-US" sz="3500" i="1" dirty="0">
                <a:solidFill>
                  <a:schemeClr val="tx1"/>
                </a:solidFill>
              </a:rPr>
              <a:t>Sounding Co. v. </a:t>
            </a:r>
            <a:r>
              <a:rPr lang="en-US" sz="3500" i="1" dirty="0" smtClean="0">
                <a:solidFill>
                  <a:schemeClr val="tx1"/>
                </a:solidFill>
              </a:rPr>
              <a:t>Townsend</a:t>
            </a:r>
            <a:r>
              <a:rPr lang="en-US" sz="3500" dirty="0" smtClean="0">
                <a:solidFill>
                  <a:schemeClr val="tx1"/>
                </a:solidFill>
              </a:rPr>
              <a:t>, 557 </a:t>
            </a:r>
            <a:r>
              <a:rPr lang="en-US" sz="3500" dirty="0">
                <a:solidFill>
                  <a:schemeClr val="tx1"/>
                </a:solidFill>
              </a:rPr>
              <a:t>U.S. </a:t>
            </a:r>
            <a:r>
              <a:rPr lang="en-US" sz="3500" dirty="0" smtClean="0">
                <a:solidFill>
                  <a:schemeClr val="tx1"/>
                </a:solidFill>
              </a:rPr>
              <a:t>404 (2009).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The language in the Opinion is not limited to </a:t>
            </a:r>
            <a:r>
              <a:rPr lang="en-US" sz="3500" i="1" dirty="0" smtClean="0">
                <a:solidFill>
                  <a:schemeClr val="tx1"/>
                </a:solidFill>
              </a:rPr>
              <a:t>payment</a:t>
            </a: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of room and board and medical expenses.</a:t>
            </a:r>
            <a:endParaRPr lang="en-US" sz="35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sz="35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4800" cap="none" dirty="0" smtClean="0"/>
              <a:t>Atl</a:t>
            </a:r>
            <a:r>
              <a:rPr lang="en-US" sz="4800" cap="none" dirty="0"/>
              <a:t>. </a:t>
            </a:r>
            <a:r>
              <a:rPr lang="en-US" sz="4800" cap="none" dirty="0" smtClean="0"/>
              <a:t>Sounding v</a:t>
            </a:r>
            <a:r>
              <a:rPr lang="en-US" sz="4800" cap="none" dirty="0"/>
              <a:t>. </a:t>
            </a:r>
            <a:r>
              <a:rPr lang="en-US" sz="4800" cap="none" dirty="0" smtClean="0"/>
              <a:t>Townsend</a:t>
            </a:r>
            <a:endParaRPr lang="en-US" sz="4800" cap="none" dirty="0"/>
          </a:p>
        </p:txBody>
      </p:sp>
    </p:spTree>
    <p:extLst>
      <p:ext uri="{BB962C8B-B14F-4D97-AF65-F5344CB8AC3E}">
        <p14:creationId xmlns:p14="http://schemas.microsoft.com/office/powerpoint/2010/main" val="25858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545080"/>
            <a:ext cx="6705600" cy="1645920"/>
          </a:xfrm>
        </p:spPr>
        <p:txBody>
          <a:bodyPr/>
          <a:lstStyle/>
          <a:p>
            <a:pPr algn="ctr"/>
            <a:r>
              <a:rPr lang="en-US" sz="4400" cap="none" dirty="0"/>
              <a:t>Cases </a:t>
            </a:r>
            <a:r>
              <a:rPr lang="en-US" sz="4400" cap="none" dirty="0" smtClean="0"/>
              <a:t>after </a:t>
            </a:r>
            <a:br>
              <a:rPr lang="en-US" sz="4400" cap="none" dirty="0" smtClean="0"/>
            </a:br>
            <a:r>
              <a:rPr lang="en-US" sz="4400" i="1" cap="none" dirty="0" smtClean="0"/>
              <a:t>Atl</a:t>
            </a:r>
            <a:r>
              <a:rPr lang="en-US" sz="4400" i="1" cap="none" dirty="0"/>
              <a:t>. Sounding </a:t>
            </a:r>
            <a:r>
              <a:rPr lang="en-US" sz="4400" i="1" cap="none" dirty="0" smtClean="0"/>
              <a:t>v. Townsend</a:t>
            </a:r>
            <a:br>
              <a:rPr lang="en-US" sz="4400" i="1" cap="none" dirty="0" smtClean="0"/>
            </a:br>
            <a:endParaRPr lang="en-US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400800" y="6431280"/>
            <a:ext cx="3352800" cy="274320"/>
          </a:xfrm>
        </p:spPr>
        <p:txBody>
          <a:bodyPr/>
          <a:lstStyle/>
          <a:p>
            <a:r>
              <a:rPr lang="en-US" sz="1600" dirty="0" smtClean="0">
                <a:hlinkClick r:id="rId2"/>
              </a:rPr>
              <a:t>NotariLaw.com</a:t>
            </a:r>
            <a:r>
              <a:rPr lang="en-US" sz="1600" dirty="0" smtClean="0"/>
              <a:t> 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522158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087880"/>
            <a:ext cx="6705600" cy="1645920"/>
          </a:xfrm>
        </p:spPr>
        <p:txBody>
          <a:bodyPr/>
          <a:lstStyle/>
          <a:p>
            <a:pPr algn="ctr"/>
            <a:r>
              <a:rPr lang="en-US" i="1" cap="none" dirty="0" smtClean="0"/>
              <a:t>Satterfield v. Harvey Gulf Int’l Marine</a:t>
            </a:r>
            <a:r>
              <a:rPr lang="en-US" i="1" dirty="0" smtClean="0"/>
              <a:t>,</a:t>
            </a:r>
            <a:br>
              <a:rPr lang="en-US" i="1" dirty="0" smtClean="0"/>
            </a:br>
            <a:r>
              <a:rPr lang="en-US" i="1" dirty="0" smtClean="0"/>
              <a:t>2016 </a:t>
            </a:r>
            <a:r>
              <a:rPr lang="en-US" i="1" dirty="0"/>
              <a:t>WL </a:t>
            </a:r>
            <a:r>
              <a:rPr lang="en-US" i="1" dirty="0" smtClean="0"/>
              <a:t>5801399</a:t>
            </a:r>
            <a:br>
              <a:rPr lang="en-US" i="1" dirty="0" smtClean="0"/>
            </a:br>
            <a:r>
              <a:rPr lang="en-US" i="1" dirty="0" smtClean="0"/>
              <a:t>(E.D</a:t>
            </a:r>
            <a:r>
              <a:rPr lang="en-US" i="1" dirty="0"/>
              <a:t>. </a:t>
            </a:r>
            <a:r>
              <a:rPr lang="en-US" i="1" dirty="0" smtClean="0"/>
              <a:t>L</a:t>
            </a:r>
            <a:r>
              <a:rPr lang="en-US" i="1" cap="none" dirty="0" smtClean="0"/>
              <a:t>a</a:t>
            </a:r>
            <a:r>
              <a:rPr lang="en-US" i="1" dirty="0" smtClean="0"/>
              <a:t>. O</a:t>
            </a:r>
            <a:r>
              <a:rPr lang="en-US" i="1" cap="none" dirty="0" smtClean="0"/>
              <a:t>ct</a:t>
            </a:r>
            <a:r>
              <a:rPr lang="en-US" i="1" dirty="0" smtClean="0"/>
              <a:t>. </a:t>
            </a:r>
            <a:r>
              <a:rPr lang="en-US" i="1" dirty="0"/>
              <a:t>5, 2016).</a:t>
            </a:r>
            <a:br>
              <a:rPr lang="en-US" i="1" dirty="0"/>
            </a:br>
            <a:endParaRPr lang="en-US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400800" y="6431280"/>
            <a:ext cx="3352800" cy="274320"/>
          </a:xfrm>
        </p:spPr>
        <p:txBody>
          <a:bodyPr/>
          <a:lstStyle/>
          <a:p>
            <a:r>
              <a:rPr lang="en-US" sz="1600" dirty="0" smtClean="0">
                <a:hlinkClick r:id="rId2"/>
              </a:rPr>
              <a:t>NotariLaw.com</a:t>
            </a:r>
            <a:r>
              <a:rPr lang="en-US" sz="1600" dirty="0" smtClean="0"/>
              <a:t> 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6753505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3769</TotalTime>
  <Words>776</Words>
  <Application>Microsoft Office PowerPoint</Application>
  <PresentationFormat>On-screen Show (4:3)</PresentationFormat>
  <Paragraphs>62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Grid</vt:lpstr>
      <vt:lpstr>The duty to provide maintenance and cure—</vt:lpstr>
      <vt:lpstr>Maintenance and cure</vt:lpstr>
      <vt:lpstr>Maintenance and cure</vt:lpstr>
      <vt:lpstr>Reviewing the basics</vt:lpstr>
      <vt:lpstr>Damages in addition to M&amp;C</vt:lpstr>
      <vt:lpstr>Vaughan v. Atkinson</vt:lpstr>
      <vt:lpstr>Atl. Sounding v. Townsend</vt:lpstr>
      <vt:lpstr>Cases after  Atl. Sounding v. Townsend </vt:lpstr>
      <vt:lpstr>Satterfield v. Harvey Gulf Int’l Marine, 2016 WL 5801399 (E.D. La. Oct. 5, 2016). </vt:lpstr>
      <vt:lpstr>PowerPoint Presentation</vt:lpstr>
      <vt:lpstr>PowerPoint Presentation</vt:lpstr>
      <vt:lpstr>Satterfield v. Harvey Gulf</vt:lpstr>
      <vt:lpstr>Satterfield v. Harvey Gulf</vt:lpstr>
      <vt:lpstr>Fairley v. ART Catering, Inc.,  2018 WL 2100614 (E.D. La. March 7, 2018).</vt:lpstr>
      <vt:lpstr>PowerPoint Presentation</vt:lpstr>
      <vt:lpstr>Fairley v. ART Catering</vt:lpstr>
      <vt:lpstr>ESCALATING SCALE OF LIABILITY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 Notari</dc:creator>
  <cp:lastModifiedBy>Adria Notari</cp:lastModifiedBy>
  <cp:revision>317</cp:revision>
  <dcterms:created xsi:type="dcterms:W3CDTF">2018-02-24T17:50:04Z</dcterms:created>
  <dcterms:modified xsi:type="dcterms:W3CDTF">2020-02-07T07:01:24Z</dcterms:modified>
</cp:coreProperties>
</file>